
<file path=[Content_Types].xml><?xml version="1.0" encoding="utf-8"?>
<Types xmlns="http://schemas.openxmlformats.org/package/2006/content-types">
  <Override PartName="/ppt/slides/slide1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5.xml" ContentType="application/vnd.openxmlformats-officedocument.presentationml.slide+xml"/>
  <Override PartName="/ppt/viewProps.xml" ContentType="application/vnd.openxmlformats-officedocument.presentationml.viewProps+xml"/>
  <Default Extension="bin" ContentType="application/vnd.openxmlformats-officedocument.presentationml.printerSettings"/>
  <Override PartName="/docProps/core.xml" ContentType="application/vnd.openxmlformats-package.core-properties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57" r:id="rId3"/>
    <p:sldId id="258" r:id="rId4"/>
    <p:sldId id="260" r:id="rId5"/>
    <p:sldId id="261" r:id="rId6"/>
    <p:sldId id="266" r:id="rId7"/>
    <p:sldId id="263" r:id="rId8"/>
    <p:sldId id="264" r:id="rId9"/>
    <p:sldId id="265" r:id="rId10"/>
    <p:sldId id="277" r:id="rId11"/>
    <p:sldId id="267" r:id="rId12"/>
    <p:sldId id="269" r:id="rId13"/>
    <p:sldId id="268" r:id="rId14"/>
    <p:sldId id="262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9104" autoAdjust="0"/>
    <p:restoredTop sz="96203" autoAdjust="0"/>
  </p:normalViewPr>
  <p:slideViewPr>
    <p:cSldViewPr snapToObjects="1">
      <p:cViewPr>
        <p:scale>
          <a:sx n="100" d="100"/>
          <a:sy n="100" d="100"/>
        </p:scale>
        <p:origin x="-1464" y="-6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tableStyles" Target="tableStyles.xml"/><Relationship Id="rId14" Type="http://schemas.openxmlformats.org/officeDocument/2006/relationships/slide" Target="slides/slide13.xml"/><Relationship Id="rId23" Type="http://schemas.openxmlformats.org/officeDocument/2006/relationships/printerSettings" Target="printerSettings/printerSettings1.bin"/><Relationship Id="rId4" Type="http://schemas.openxmlformats.org/officeDocument/2006/relationships/slide" Target="slides/slide3.xml"/><Relationship Id="rId26" Type="http://schemas.openxmlformats.org/officeDocument/2006/relationships/theme" Target="theme/theme1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B1AF-404E-5F49-9573-3CB1D28CBF88}" type="datetimeFigureOut">
              <a:rPr lang="fr-FR" smtClean="0"/>
              <a:pPr/>
              <a:t>8/06/10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6B75-E5A6-9F4F-A8EF-2BF2FBB8085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B1AF-404E-5F49-9573-3CB1D28CBF88}" type="datetimeFigureOut">
              <a:rPr lang="fr-FR" smtClean="0"/>
              <a:pPr/>
              <a:t>8/06/10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6B75-E5A6-9F4F-A8EF-2BF2FBB8085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B1AF-404E-5F49-9573-3CB1D28CBF88}" type="datetimeFigureOut">
              <a:rPr lang="fr-FR" smtClean="0"/>
              <a:pPr/>
              <a:t>8/06/10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6B75-E5A6-9F4F-A8EF-2BF2FBB8085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B1AF-404E-5F49-9573-3CB1D28CBF88}" type="datetimeFigureOut">
              <a:rPr lang="fr-FR" smtClean="0"/>
              <a:pPr/>
              <a:t>8/06/10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6B75-E5A6-9F4F-A8EF-2BF2FBB8085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B1AF-404E-5F49-9573-3CB1D28CBF88}" type="datetimeFigureOut">
              <a:rPr lang="fr-FR" smtClean="0"/>
              <a:pPr/>
              <a:t>8/06/10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6B75-E5A6-9F4F-A8EF-2BF2FBB8085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B1AF-404E-5F49-9573-3CB1D28CBF88}" type="datetimeFigureOut">
              <a:rPr lang="fr-FR" smtClean="0"/>
              <a:pPr/>
              <a:t>8/06/10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6B75-E5A6-9F4F-A8EF-2BF2FBB8085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B1AF-404E-5F49-9573-3CB1D28CBF88}" type="datetimeFigureOut">
              <a:rPr lang="fr-FR" smtClean="0"/>
              <a:pPr/>
              <a:t>8/06/10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6B75-E5A6-9F4F-A8EF-2BF2FBB8085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B1AF-404E-5F49-9573-3CB1D28CBF88}" type="datetimeFigureOut">
              <a:rPr lang="fr-FR" smtClean="0"/>
              <a:pPr/>
              <a:t>8/06/10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6B75-E5A6-9F4F-A8EF-2BF2FBB8085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B1AF-404E-5F49-9573-3CB1D28CBF88}" type="datetimeFigureOut">
              <a:rPr lang="fr-FR" smtClean="0"/>
              <a:pPr/>
              <a:t>8/06/10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6B75-E5A6-9F4F-A8EF-2BF2FBB8085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B1AF-404E-5F49-9573-3CB1D28CBF88}" type="datetimeFigureOut">
              <a:rPr lang="fr-FR" smtClean="0"/>
              <a:pPr/>
              <a:t>8/06/10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6B75-E5A6-9F4F-A8EF-2BF2FBB8085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B1AF-404E-5F49-9573-3CB1D28CBF88}" type="datetimeFigureOut">
              <a:rPr lang="fr-FR" smtClean="0"/>
              <a:pPr/>
              <a:t>8/06/10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6B75-E5A6-9F4F-A8EF-2BF2FBB8085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3B1AF-404E-5F49-9573-3CB1D28CBF88}" type="datetimeFigureOut">
              <a:rPr lang="fr-FR" smtClean="0"/>
              <a:pPr/>
              <a:t>8/06/10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86B75-E5A6-9F4F-A8EF-2BF2FBB8085F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3.pd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erity-lefilm.com" TargetMode="External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4" Type="http://schemas.openxmlformats.org/officeDocument/2006/relationships/image" Target="../media/image18.pdf"/><Relationship Id="rId10" Type="http://schemas.openxmlformats.org/officeDocument/2006/relationships/image" Target="../media/image24.png"/><Relationship Id="rId5" Type="http://schemas.openxmlformats.org/officeDocument/2006/relationships/image" Target="../media/image19.png"/><Relationship Id="rId7" Type="http://schemas.openxmlformats.org/officeDocument/2006/relationships/image" Target="../media/image21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9" Type="http://schemas.openxmlformats.org/officeDocument/2006/relationships/image" Target="../media/image23.pdf"/><Relationship Id="rId3" Type="http://schemas.openxmlformats.org/officeDocument/2006/relationships/image" Target="../media/image17.jpeg"/><Relationship Id="rId6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3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5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df"/><Relationship Id="rId3" Type="http://schemas.openxmlformats.org/officeDocument/2006/relationships/image" Target="../media/image9.png"/><Relationship Id="rId5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PERSOB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03" y="2819400"/>
            <a:ext cx="8647997" cy="4547173"/>
          </a:xfrm>
          <a:prstGeom prst="rect">
            <a:avLst/>
          </a:prstGeom>
        </p:spPr>
      </p:pic>
      <p:pic>
        <p:nvPicPr>
          <p:cNvPr id="15" name="Image 14" descr="Kerity logo tit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-228600"/>
            <a:ext cx="5913120" cy="3333283"/>
          </a:xfrm>
          <a:prstGeom prst="rect">
            <a:avLst/>
          </a:prstGeom>
        </p:spPr>
      </p:pic>
      <p:sp>
        <p:nvSpPr>
          <p:cNvPr id="20" name="Titre 19"/>
          <p:cNvSpPr>
            <a:spLocks noGrp="1"/>
          </p:cNvSpPr>
          <p:nvPr>
            <p:ph type="ctrTitle"/>
          </p:nvPr>
        </p:nvSpPr>
        <p:spPr>
          <a:xfrm>
            <a:off x="1371600" y="6096000"/>
            <a:ext cx="7772400" cy="762000"/>
          </a:xfrm>
        </p:spPr>
        <p:txBody>
          <a:bodyPr>
            <a:normAutofit/>
          </a:bodyPr>
          <a:lstStyle/>
          <a:p>
            <a:pPr algn="r"/>
            <a:r>
              <a:rPr lang="fr-FR" sz="2000" dirty="0" smtClean="0">
                <a:latin typeface="Arial"/>
                <a:cs typeface="Arial"/>
              </a:rPr>
              <a:t>A </a:t>
            </a:r>
            <a:r>
              <a:rPr lang="fr-FR" sz="2000" dirty="0" err="1" smtClean="0">
                <a:latin typeface="Arial"/>
                <a:cs typeface="Arial"/>
              </a:rPr>
              <a:t>presentation</a:t>
            </a:r>
            <a:r>
              <a:rPr lang="fr-FR" sz="2000" dirty="0" smtClean="0">
                <a:latin typeface="Arial"/>
                <a:cs typeface="Arial"/>
              </a:rPr>
              <a:t> by Laurence Petit, Haut et court Distribution</a:t>
            </a:r>
            <a:br>
              <a:rPr lang="fr-FR" sz="2000" dirty="0" smtClean="0">
                <a:latin typeface="Arial"/>
                <a:cs typeface="Arial"/>
              </a:rPr>
            </a:br>
            <a:r>
              <a:rPr lang="fr-FR" sz="2000" dirty="0" smtClean="0">
                <a:latin typeface="Arial"/>
                <a:cs typeface="Arial"/>
              </a:rPr>
              <a:t> Annecy juin 2010</a:t>
            </a:r>
            <a:endParaRPr lang="fr-FR" sz="2000" dirty="0">
              <a:latin typeface="Arial"/>
              <a:cs typeface="Arial"/>
            </a:endParaRPr>
          </a:p>
        </p:txBody>
      </p:sp>
      <p:sp>
        <p:nvSpPr>
          <p:cNvPr id="21" name="Sous-titre 20"/>
          <p:cNvSpPr>
            <a:spLocks noGrp="1"/>
          </p:cNvSpPr>
          <p:nvPr>
            <p:ph type="subTitle" idx="1"/>
          </p:nvPr>
        </p:nvSpPr>
        <p:spPr>
          <a:xfrm>
            <a:off x="1752600" y="2667000"/>
            <a:ext cx="6248400" cy="1524000"/>
          </a:xfrm>
        </p:spPr>
        <p:txBody>
          <a:bodyPr>
            <a:normAutofit fontScale="92500" lnSpcReduction="2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 film by Dominique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Monféry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</a:t>
            </a:r>
          </a:p>
          <a:p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Designed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Rebecca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Dautremer</a:t>
            </a:r>
            <a:endParaRPr lang="fr-FR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Original </a:t>
            </a:r>
            <a:r>
              <a:rPr lang="fr-FR" dirty="0" err="1" smtClean="0"/>
              <a:t>drawings</a:t>
            </a:r>
            <a:r>
              <a:rPr lang="fr-FR" dirty="0" smtClean="0"/>
              <a:t>  </a:t>
            </a:r>
            <a:endParaRPr lang="fr-FR" dirty="0"/>
          </a:p>
        </p:txBody>
      </p:sp>
      <p:pic>
        <p:nvPicPr>
          <p:cNvPr id="5" name="Espace réservé du contenu 4" descr="Nat devant maiso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270484"/>
            <a:ext cx="6979995" cy="4392697"/>
          </a:xfrm>
        </p:spPr>
      </p:pic>
      <p:pic>
        <p:nvPicPr>
          <p:cNvPr id="4" name="Image 3" descr="Fri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86952"/>
            <a:ext cx="9144000" cy="147104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rial"/>
                <a:cs typeface="Arial"/>
              </a:rPr>
              <a:t>Casting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Jeanne Moreau</a:t>
            </a:r>
          </a:p>
          <a:p>
            <a:r>
              <a:rPr lang="fr-FR" dirty="0">
                <a:latin typeface="Arial"/>
                <a:cs typeface="Arial"/>
              </a:rPr>
              <a:t>Julie Gayet</a:t>
            </a:r>
          </a:p>
          <a:p>
            <a:r>
              <a:rPr lang="fr-FR" dirty="0">
                <a:latin typeface="Arial"/>
                <a:cs typeface="Arial"/>
              </a:rPr>
              <a:t>Pierre Richard</a:t>
            </a:r>
          </a:p>
          <a:p>
            <a:r>
              <a:rPr lang="fr-FR" dirty="0">
                <a:latin typeface="Arial"/>
                <a:cs typeface="Arial"/>
              </a:rPr>
              <a:t>Denis </a:t>
            </a:r>
            <a:r>
              <a:rPr lang="fr-FR" dirty="0" err="1" smtClean="0">
                <a:latin typeface="Arial"/>
                <a:cs typeface="Arial"/>
              </a:rPr>
              <a:t>Podalydès</a:t>
            </a:r>
            <a:endParaRPr lang="fr-FR" dirty="0" smtClean="0">
              <a:latin typeface="Arial"/>
              <a:cs typeface="Arial"/>
            </a:endParaRPr>
          </a:p>
          <a:p>
            <a:r>
              <a:rPr lang="fr-FR" dirty="0" smtClean="0">
                <a:latin typeface="Arial"/>
                <a:cs typeface="Arial"/>
              </a:rPr>
              <a:t>Gonzales…</a:t>
            </a:r>
          </a:p>
          <a:p>
            <a:endParaRPr lang="fr-FR" dirty="0">
              <a:latin typeface="Arial"/>
              <a:cs typeface="Arial"/>
            </a:endParaRPr>
          </a:p>
        </p:txBody>
      </p:sp>
      <p:pic>
        <p:nvPicPr>
          <p:cNvPr id="4" name="Image 3" descr="Fri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6952"/>
            <a:ext cx="9144000" cy="1471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rial"/>
                <a:cs typeface="Arial"/>
              </a:rPr>
              <a:t>Broadcast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Rebecca interview</a:t>
            </a:r>
            <a:r>
              <a:rPr lang="fr-FR" dirty="0" smtClean="0">
                <a:latin typeface="Arial"/>
                <a:cs typeface="Arial"/>
              </a:rPr>
              <a:t> : </a:t>
            </a:r>
          </a:p>
          <a:p>
            <a:pPr>
              <a:buNone/>
            </a:pPr>
            <a:r>
              <a:rPr lang="fr-FR" dirty="0" smtClean="0">
                <a:latin typeface="Arial"/>
                <a:cs typeface="Arial"/>
              </a:rPr>
              <a:t>TF1 </a:t>
            </a:r>
            <a:r>
              <a:rPr lang="fr-FR" dirty="0">
                <a:latin typeface="Arial"/>
                <a:cs typeface="Arial"/>
              </a:rPr>
              <a:t>–France 2 – France 3 – canal </a:t>
            </a:r>
            <a:r>
              <a:rPr lang="fr-FR" dirty="0" smtClean="0">
                <a:latin typeface="Arial"/>
                <a:cs typeface="Arial"/>
              </a:rPr>
              <a:t>+</a:t>
            </a:r>
          </a:p>
          <a:p>
            <a:pPr>
              <a:buNone/>
            </a:pPr>
            <a:endParaRPr lang="fr-FR" dirty="0" smtClean="0">
              <a:latin typeface="Arial"/>
              <a:cs typeface="Arial"/>
            </a:endParaRPr>
          </a:p>
          <a:p>
            <a:r>
              <a:rPr lang="fr-FR" dirty="0">
                <a:latin typeface="Arial"/>
                <a:cs typeface="Arial"/>
              </a:rPr>
              <a:t>Julie Gayet – Jeanne Moreau :</a:t>
            </a:r>
            <a:r>
              <a:rPr lang="fr-FR" dirty="0" smtClean="0">
                <a:latin typeface="Arial"/>
                <a:cs typeface="Arial"/>
              </a:rPr>
              <a:t> </a:t>
            </a:r>
          </a:p>
          <a:p>
            <a:pPr>
              <a:buNone/>
            </a:pPr>
            <a:r>
              <a:rPr lang="fr-FR" dirty="0" smtClean="0">
                <a:latin typeface="Arial"/>
                <a:cs typeface="Arial"/>
              </a:rPr>
              <a:t>Europe </a:t>
            </a:r>
            <a:r>
              <a:rPr lang="fr-FR" dirty="0">
                <a:latin typeface="Arial"/>
                <a:cs typeface="Arial"/>
              </a:rPr>
              <a:t>1 – RTL – France Inter</a:t>
            </a:r>
            <a:r>
              <a:rPr lang="fr-FR" dirty="0" smtClean="0">
                <a:latin typeface="Arial"/>
                <a:cs typeface="Arial"/>
              </a:rPr>
              <a:t> </a:t>
            </a:r>
            <a:endParaRPr lang="fr-FR" dirty="0">
              <a:latin typeface="Arial"/>
              <a:cs typeface="Arial"/>
            </a:endParaRPr>
          </a:p>
        </p:txBody>
      </p:sp>
      <p:pic>
        <p:nvPicPr>
          <p:cNvPr id="4" name="Image 3" descr="Fri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6952"/>
            <a:ext cx="9144000" cy="1471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>
                <a:latin typeface="Arial"/>
                <a:cs typeface="Arial"/>
              </a:rPr>
              <a:t>Acclaimed</a:t>
            </a:r>
            <a:r>
              <a:rPr lang="fr-FR" dirty="0" smtClean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unanimously</a:t>
            </a:r>
            <a:r>
              <a:rPr lang="fr-FR" dirty="0">
                <a:latin typeface="Arial"/>
                <a:cs typeface="Arial"/>
              </a:rPr>
              <a:t> by all the </a:t>
            </a:r>
            <a:r>
              <a:rPr lang="fr-FR" dirty="0" err="1">
                <a:latin typeface="Arial"/>
                <a:cs typeface="Arial"/>
              </a:rPr>
              <a:t>press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smtClean="0">
                <a:latin typeface="Arial"/>
                <a:cs typeface="Arial"/>
              </a:rPr>
              <a:t>supports</a:t>
            </a:r>
            <a:r>
              <a:rPr lang="fr-FR" dirty="0">
                <a:latin typeface="Arial"/>
                <a:cs typeface="Arial"/>
              </a:rPr>
              <a:t> !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>
            <a:normAutofit/>
          </a:bodyPr>
          <a:lstStyle/>
          <a:p>
            <a:r>
              <a:rPr lang="fr-FR" sz="2000" dirty="0" smtClean="0">
                <a:latin typeface="Arial"/>
                <a:cs typeface="Arial"/>
              </a:rPr>
              <a:t>« The </a:t>
            </a:r>
            <a:r>
              <a:rPr lang="fr-FR" sz="2000" dirty="0">
                <a:latin typeface="Arial"/>
                <a:cs typeface="Arial"/>
              </a:rPr>
              <a:t>Book </a:t>
            </a:r>
            <a:r>
              <a:rPr lang="fr-FR" sz="2000" dirty="0" err="1">
                <a:latin typeface="Arial"/>
                <a:cs typeface="Arial"/>
              </a:rPr>
              <a:t>illustrator</a:t>
            </a:r>
            <a:r>
              <a:rPr lang="fr-FR" sz="2000" dirty="0">
                <a:latin typeface="Arial"/>
                <a:cs typeface="Arial"/>
              </a:rPr>
              <a:t> Rebecca </a:t>
            </a:r>
            <a:r>
              <a:rPr lang="fr-FR" sz="2000" dirty="0" err="1">
                <a:latin typeface="Arial"/>
                <a:cs typeface="Arial"/>
              </a:rPr>
              <a:t>Dautremer</a:t>
            </a:r>
            <a:r>
              <a:rPr lang="fr-FR" sz="2000" dirty="0">
                <a:latin typeface="Arial"/>
                <a:cs typeface="Arial"/>
              </a:rPr>
              <a:t> </a:t>
            </a:r>
            <a:r>
              <a:rPr lang="fr-FR" sz="2000" dirty="0" err="1">
                <a:latin typeface="Arial"/>
                <a:cs typeface="Arial"/>
              </a:rPr>
              <a:t>enlightness</a:t>
            </a:r>
            <a:r>
              <a:rPr lang="fr-FR" sz="2000" dirty="0">
                <a:latin typeface="Arial"/>
                <a:cs typeface="Arial"/>
              </a:rPr>
              <a:t> </a:t>
            </a:r>
            <a:r>
              <a:rPr lang="fr-FR" sz="2000" dirty="0" err="1">
                <a:latin typeface="Arial"/>
                <a:cs typeface="Arial"/>
              </a:rPr>
              <a:t>with</a:t>
            </a:r>
            <a:r>
              <a:rPr lang="fr-FR" sz="2000" dirty="0">
                <a:latin typeface="Arial"/>
                <a:cs typeface="Arial"/>
              </a:rPr>
              <a:t> </a:t>
            </a:r>
            <a:r>
              <a:rPr lang="fr-FR" sz="2000" dirty="0" err="1">
                <a:latin typeface="Arial"/>
                <a:cs typeface="Arial"/>
              </a:rPr>
              <a:t>her</a:t>
            </a:r>
            <a:r>
              <a:rPr lang="fr-FR" sz="2000" dirty="0">
                <a:latin typeface="Arial"/>
                <a:cs typeface="Arial"/>
              </a:rPr>
              <a:t> </a:t>
            </a:r>
            <a:r>
              <a:rPr lang="fr-FR" sz="2000" dirty="0" err="1">
                <a:latin typeface="Arial"/>
                <a:cs typeface="Arial"/>
              </a:rPr>
              <a:t>magical</a:t>
            </a:r>
            <a:r>
              <a:rPr lang="fr-FR" sz="2000" dirty="0">
                <a:latin typeface="Arial"/>
                <a:cs typeface="Arial"/>
              </a:rPr>
              <a:t> </a:t>
            </a:r>
            <a:r>
              <a:rPr lang="fr-FR" sz="2000" dirty="0" err="1">
                <a:latin typeface="Arial"/>
                <a:cs typeface="Arial"/>
              </a:rPr>
              <a:t>pencil</a:t>
            </a:r>
            <a:r>
              <a:rPr lang="fr-FR" sz="2000" dirty="0">
                <a:latin typeface="Arial"/>
                <a:cs typeface="Arial"/>
              </a:rPr>
              <a:t> </a:t>
            </a:r>
            <a:r>
              <a:rPr lang="fr-FR" sz="2000" dirty="0" err="1">
                <a:latin typeface="Arial"/>
                <a:cs typeface="Arial"/>
              </a:rPr>
              <a:t>this</a:t>
            </a:r>
            <a:r>
              <a:rPr lang="fr-FR" sz="2000" dirty="0">
                <a:latin typeface="Arial"/>
                <a:cs typeface="Arial"/>
              </a:rPr>
              <a:t> </a:t>
            </a:r>
            <a:r>
              <a:rPr lang="fr-FR" sz="2000" dirty="0" err="1">
                <a:latin typeface="Arial"/>
                <a:cs typeface="Arial"/>
              </a:rPr>
              <a:t>amazing</a:t>
            </a:r>
            <a:r>
              <a:rPr lang="fr-FR" sz="2000" dirty="0">
                <a:latin typeface="Arial"/>
                <a:cs typeface="Arial"/>
              </a:rPr>
              <a:t> </a:t>
            </a:r>
            <a:r>
              <a:rPr lang="fr-FR" sz="2000" dirty="0" err="1">
                <a:latin typeface="Arial"/>
                <a:cs typeface="Arial"/>
              </a:rPr>
              <a:t>animated</a:t>
            </a:r>
            <a:r>
              <a:rPr lang="fr-FR" sz="2000" dirty="0">
                <a:latin typeface="Arial"/>
                <a:cs typeface="Arial"/>
              </a:rPr>
              <a:t> film</a:t>
            </a:r>
            <a:r>
              <a:rPr lang="fr-FR" sz="2000" dirty="0" smtClean="0">
                <a:latin typeface="Arial"/>
                <a:cs typeface="Arial"/>
              </a:rPr>
              <a:t>. » </a:t>
            </a:r>
            <a:r>
              <a:rPr lang="fr-FR" sz="1600" dirty="0" smtClean="0">
                <a:latin typeface="Arial"/>
                <a:cs typeface="Arial"/>
              </a:rPr>
              <a:t>Le </a:t>
            </a:r>
            <a:r>
              <a:rPr lang="fr-FR" sz="1600" dirty="0">
                <a:latin typeface="Arial"/>
                <a:cs typeface="Arial"/>
              </a:rPr>
              <a:t>F</a:t>
            </a:r>
            <a:r>
              <a:rPr lang="fr-FR" sz="1600" dirty="0" smtClean="0">
                <a:latin typeface="Arial"/>
                <a:cs typeface="Arial"/>
              </a:rPr>
              <a:t>igaro</a:t>
            </a:r>
          </a:p>
          <a:p>
            <a:r>
              <a:rPr lang="fr-FR" sz="2000" dirty="0" smtClean="0">
                <a:latin typeface="Arial"/>
                <a:cs typeface="Arial"/>
              </a:rPr>
              <a:t>« </a:t>
            </a:r>
            <a:r>
              <a:rPr lang="fr-FR" sz="2000" dirty="0" err="1" smtClean="0">
                <a:latin typeface="Arial"/>
                <a:cs typeface="Arial"/>
              </a:rPr>
              <a:t>Its</a:t>
            </a:r>
            <a:r>
              <a:rPr lang="fr-FR" sz="2000" dirty="0" smtClean="0">
                <a:latin typeface="Arial"/>
                <a:cs typeface="Arial"/>
              </a:rPr>
              <a:t> </a:t>
            </a:r>
            <a:r>
              <a:rPr lang="fr-FR" sz="2000" dirty="0" err="1" smtClean="0">
                <a:latin typeface="Arial"/>
                <a:cs typeface="Arial"/>
              </a:rPr>
              <a:t>magnificent</a:t>
            </a:r>
            <a:r>
              <a:rPr lang="fr-FR" sz="2000" dirty="0" smtClean="0">
                <a:latin typeface="Arial"/>
                <a:cs typeface="Arial"/>
              </a:rPr>
              <a:t> ! »</a:t>
            </a:r>
            <a:r>
              <a:rPr lang="fr-FR" sz="1600" dirty="0" smtClean="0">
                <a:latin typeface="Arial"/>
                <a:cs typeface="Arial"/>
              </a:rPr>
              <a:t>Télérama</a:t>
            </a:r>
          </a:p>
          <a:p>
            <a:r>
              <a:rPr lang="fr-FR" sz="2000" dirty="0" smtClean="0">
                <a:latin typeface="Arial"/>
                <a:cs typeface="Arial"/>
              </a:rPr>
              <a:t>« The </a:t>
            </a:r>
            <a:r>
              <a:rPr lang="fr-FR" sz="2000" dirty="0" err="1">
                <a:latin typeface="Arial"/>
                <a:cs typeface="Arial"/>
              </a:rPr>
              <a:t>most</a:t>
            </a:r>
            <a:r>
              <a:rPr lang="fr-FR" sz="2000" dirty="0">
                <a:latin typeface="Arial"/>
                <a:cs typeface="Arial"/>
              </a:rPr>
              <a:t> </a:t>
            </a:r>
            <a:r>
              <a:rPr lang="fr-FR" sz="2000" dirty="0" err="1">
                <a:latin typeface="Arial"/>
                <a:cs typeface="Arial"/>
              </a:rPr>
              <a:t>poetic</a:t>
            </a:r>
            <a:r>
              <a:rPr lang="fr-FR" sz="2000" dirty="0">
                <a:latin typeface="Arial"/>
                <a:cs typeface="Arial"/>
              </a:rPr>
              <a:t> film of </a:t>
            </a:r>
            <a:r>
              <a:rPr lang="fr-FR" sz="2000" dirty="0" smtClean="0">
                <a:latin typeface="Arial"/>
                <a:cs typeface="Arial"/>
              </a:rPr>
              <a:t>Christmas. »</a:t>
            </a:r>
            <a:r>
              <a:rPr lang="fr-FR" sz="1600" dirty="0" smtClean="0">
                <a:latin typeface="Arial"/>
                <a:cs typeface="Arial"/>
              </a:rPr>
              <a:t> Elle</a:t>
            </a:r>
          </a:p>
          <a:p>
            <a:r>
              <a:rPr lang="fr-FR" sz="2000" dirty="0" smtClean="0">
                <a:latin typeface="Arial"/>
                <a:cs typeface="Arial"/>
              </a:rPr>
              <a:t>« </a:t>
            </a:r>
            <a:r>
              <a:rPr lang="fr-FR" sz="2000" dirty="0" err="1" smtClean="0">
                <a:latin typeface="Arial"/>
                <a:cs typeface="Arial"/>
              </a:rPr>
              <a:t>Absolutly</a:t>
            </a:r>
            <a:r>
              <a:rPr lang="fr-FR" sz="2000" dirty="0" smtClean="0">
                <a:latin typeface="Arial"/>
                <a:cs typeface="Arial"/>
              </a:rPr>
              <a:t> </a:t>
            </a:r>
            <a:r>
              <a:rPr lang="fr-FR" sz="2000" dirty="0" err="1">
                <a:latin typeface="Arial"/>
                <a:cs typeface="Arial"/>
              </a:rPr>
              <a:t>necessary</a:t>
            </a:r>
            <a:r>
              <a:rPr lang="fr-FR" sz="2000" dirty="0">
                <a:latin typeface="Arial"/>
                <a:cs typeface="Arial"/>
              </a:rPr>
              <a:t> to gain </a:t>
            </a:r>
            <a:r>
              <a:rPr lang="fr-FR" sz="2000" dirty="0" err="1">
                <a:latin typeface="Arial"/>
                <a:cs typeface="Arial"/>
              </a:rPr>
              <a:t>knowledge</a:t>
            </a:r>
            <a:r>
              <a:rPr lang="fr-FR" sz="2000" dirty="0">
                <a:latin typeface="Arial"/>
                <a:cs typeface="Arial"/>
              </a:rPr>
              <a:t>, </a:t>
            </a:r>
            <a:r>
              <a:rPr lang="fr-FR" sz="2000" dirty="0" err="1">
                <a:latin typeface="Arial"/>
                <a:cs typeface="Arial"/>
              </a:rPr>
              <a:t>independance</a:t>
            </a:r>
            <a:r>
              <a:rPr lang="fr-FR" sz="2000" dirty="0">
                <a:latin typeface="Arial"/>
                <a:cs typeface="Arial"/>
              </a:rPr>
              <a:t>  and </a:t>
            </a:r>
            <a:r>
              <a:rPr lang="fr-FR" sz="2000" dirty="0" err="1">
                <a:latin typeface="Arial"/>
                <a:cs typeface="Arial"/>
              </a:rPr>
              <a:t>dream</a:t>
            </a:r>
            <a:r>
              <a:rPr lang="fr-FR" sz="2000" dirty="0" smtClean="0">
                <a:latin typeface="Arial"/>
                <a:cs typeface="Arial"/>
              </a:rPr>
              <a:t>… » </a:t>
            </a:r>
            <a:r>
              <a:rPr lang="fr-FR" sz="1600" dirty="0" smtClean="0">
                <a:latin typeface="Arial"/>
                <a:cs typeface="Arial"/>
              </a:rPr>
              <a:t>Studio</a:t>
            </a:r>
          </a:p>
          <a:p>
            <a:r>
              <a:rPr lang="fr-FR" sz="2000" dirty="0" smtClean="0">
                <a:latin typeface="Arial"/>
                <a:cs typeface="Arial"/>
              </a:rPr>
              <a:t>« </a:t>
            </a:r>
            <a:r>
              <a:rPr lang="fr-FR" sz="2000" dirty="0" err="1" smtClean="0">
                <a:latin typeface="Arial"/>
                <a:cs typeface="Arial"/>
              </a:rPr>
              <a:t>It’s</a:t>
            </a:r>
            <a:r>
              <a:rPr lang="fr-FR" sz="2000" dirty="0" smtClean="0">
                <a:latin typeface="Arial"/>
                <a:cs typeface="Arial"/>
              </a:rPr>
              <a:t> </a:t>
            </a:r>
            <a:r>
              <a:rPr lang="fr-FR" sz="2000" dirty="0">
                <a:latin typeface="Arial"/>
                <a:cs typeface="Arial"/>
              </a:rPr>
              <a:t>of the films of the </a:t>
            </a:r>
            <a:r>
              <a:rPr lang="fr-FR" sz="2000" dirty="0" err="1">
                <a:latin typeface="Arial"/>
                <a:cs typeface="Arial"/>
              </a:rPr>
              <a:t>winter</a:t>
            </a:r>
            <a:r>
              <a:rPr lang="fr-FR" sz="2000" dirty="0">
                <a:latin typeface="Arial"/>
                <a:cs typeface="Arial"/>
              </a:rPr>
              <a:t> the </a:t>
            </a:r>
            <a:r>
              <a:rPr lang="fr-FR" sz="2000" dirty="0" err="1">
                <a:latin typeface="Arial"/>
                <a:cs typeface="Arial"/>
              </a:rPr>
              <a:t>most</a:t>
            </a:r>
            <a:r>
              <a:rPr lang="fr-FR" sz="2000" dirty="0">
                <a:latin typeface="Arial"/>
                <a:cs typeface="Arial"/>
              </a:rPr>
              <a:t> </a:t>
            </a:r>
            <a:r>
              <a:rPr lang="fr-FR" sz="2000" dirty="0" err="1" smtClean="0">
                <a:latin typeface="Arial"/>
                <a:cs typeface="Arial"/>
              </a:rPr>
              <a:t>interesting</a:t>
            </a:r>
            <a:r>
              <a:rPr lang="fr-FR" sz="2000" dirty="0" smtClean="0">
                <a:latin typeface="Arial"/>
                <a:cs typeface="Arial"/>
              </a:rPr>
              <a:t> </a:t>
            </a:r>
            <a:r>
              <a:rPr lang="fr-FR" sz="2000" dirty="0">
                <a:latin typeface="Arial"/>
                <a:cs typeface="Arial"/>
              </a:rPr>
              <a:t>one </a:t>
            </a:r>
            <a:r>
              <a:rPr lang="fr-FR" sz="2000" dirty="0" smtClean="0">
                <a:latin typeface="Arial"/>
                <a:cs typeface="Arial"/>
              </a:rPr>
              <a:t>… » </a:t>
            </a:r>
            <a:r>
              <a:rPr lang="fr-FR" sz="1600" dirty="0" smtClean="0">
                <a:latin typeface="Arial"/>
                <a:cs typeface="Arial"/>
              </a:rPr>
              <a:t>Première</a:t>
            </a:r>
          </a:p>
          <a:p>
            <a:r>
              <a:rPr lang="fr-FR" sz="2000" dirty="0" smtClean="0">
                <a:latin typeface="Arial"/>
                <a:cs typeface="Arial"/>
              </a:rPr>
              <a:t>« A </a:t>
            </a:r>
            <a:r>
              <a:rPr lang="fr-FR" sz="2000" dirty="0">
                <a:latin typeface="Arial"/>
                <a:cs typeface="Arial"/>
              </a:rPr>
              <a:t>cartoon as </a:t>
            </a:r>
            <a:r>
              <a:rPr lang="fr-FR" sz="2000" dirty="0" err="1">
                <a:latin typeface="Arial"/>
                <a:cs typeface="Arial"/>
              </a:rPr>
              <a:t>we</a:t>
            </a:r>
            <a:r>
              <a:rPr lang="fr-FR" sz="2000" dirty="0">
                <a:latin typeface="Arial"/>
                <a:cs typeface="Arial"/>
              </a:rPr>
              <a:t> love </a:t>
            </a:r>
            <a:r>
              <a:rPr lang="fr-FR" sz="2000" dirty="0" err="1">
                <a:latin typeface="Arial"/>
                <a:cs typeface="Arial"/>
              </a:rPr>
              <a:t>them</a:t>
            </a:r>
            <a:r>
              <a:rPr lang="fr-FR" sz="2000" dirty="0">
                <a:latin typeface="Arial"/>
                <a:cs typeface="Arial"/>
              </a:rPr>
              <a:t> </a:t>
            </a:r>
            <a:r>
              <a:rPr lang="fr-FR" sz="2000" dirty="0" smtClean="0">
                <a:latin typeface="Arial"/>
                <a:cs typeface="Arial"/>
              </a:rPr>
              <a:t>! » </a:t>
            </a:r>
            <a:r>
              <a:rPr lang="fr-FR" sz="1600" dirty="0" smtClean="0">
                <a:latin typeface="Arial"/>
                <a:cs typeface="Arial"/>
              </a:rPr>
              <a:t>Marie-Claire</a:t>
            </a:r>
          </a:p>
          <a:p>
            <a:endParaRPr lang="fr-FR" sz="2000" dirty="0"/>
          </a:p>
        </p:txBody>
      </p:sp>
      <p:pic>
        <p:nvPicPr>
          <p:cNvPr id="4" name="Image 3" descr="Fri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6952"/>
            <a:ext cx="9144000" cy="1471048"/>
          </a:xfrm>
          <a:prstGeom prst="rect">
            <a:avLst/>
          </a:prstGeom>
        </p:spPr>
      </p:pic>
      <p:sp>
        <p:nvSpPr>
          <p:cNvPr id="8" name="Étoile à 5 branches 7"/>
          <p:cNvSpPr/>
          <p:nvPr/>
        </p:nvSpPr>
        <p:spPr>
          <a:xfrm>
            <a:off x="6400800" y="4724400"/>
            <a:ext cx="914400" cy="9144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Étoile à 5 branches 9"/>
          <p:cNvSpPr/>
          <p:nvPr/>
        </p:nvSpPr>
        <p:spPr>
          <a:xfrm>
            <a:off x="7315200" y="4724400"/>
            <a:ext cx="914400" cy="9144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Étoile à 5 branches 10"/>
          <p:cNvSpPr/>
          <p:nvPr/>
        </p:nvSpPr>
        <p:spPr>
          <a:xfrm>
            <a:off x="8229600" y="4724400"/>
            <a:ext cx="914400" cy="9144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Étoile à 5 branches 8"/>
          <p:cNvSpPr/>
          <p:nvPr/>
        </p:nvSpPr>
        <p:spPr>
          <a:xfrm>
            <a:off x="5486400" y="4724400"/>
            <a:ext cx="914400" cy="9144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ri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5552"/>
            <a:ext cx="7010400" cy="124244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>
                <a:latin typeface="Arial"/>
                <a:cs typeface="Arial"/>
              </a:rPr>
              <a:t>Attract</a:t>
            </a:r>
            <a:r>
              <a:rPr lang="fr-FR" dirty="0" smtClean="0">
                <a:latin typeface="Arial"/>
                <a:cs typeface="Arial"/>
              </a:rPr>
              <a:t> </a:t>
            </a:r>
            <a:r>
              <a:rPr lang="fr-FR" dirty="0" err="1" smtClean="0">
                <a:latin typeface="Arial"/>
                <a:cs typeface="Arial"/>
              </a:rPr>
              <a:t>Exhibitors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latin typeface="Arial"/>
                <a:cs typeface="Arial"/>
              </a:rPr>
              <a:t>Production of an original Teaser</a:t>
            </a:r>
          </a:p>
          <a:p>
            <a:endParaRPr lang="fr-FR" dirty="0">
              <a:latin typeface="Arial"/>
              <a:cs typeface="Arial"/>
            </a:endParaRPr>
          </a:p>
          <a:p>
            <a:r>
              <a:rPr lang="fr-FR" dirty="0" smtClean="0">
                <a:latin typeface="Arial"/>
                <a:cs typeface="Arial"/>
              </a:rPr>
              <a:t>Mailing for the </a:t>
            </a:r>
            <a:r>
              <a:rPr lang="fr-FR" dirty="0" err="1" smtClean="0">
                <a:latin typeface="Arial"/>
                <a:cs typeface="Arial"/>
              </a:rPr>
              <a:t>corporate</a:t>
            </a:r>
            <a:r>
              <a:rPr lang="fr-FR" dirty="0" smtClean="0">
                <a:latin typeface="Arial"/>
                <a:cs typeface="Arial"/>
              </a:rPr>
              <a:t> </a:t>
            </a:r>
          </a:p>
          <a:p>
            <a:pPr>
              <a:buNone/>
            </a:pPr>
            <a:r>
              <a:rPr lang="fr-FR" dirty="0" smtClean="0">
                <a:latin typeface="Arial"/>
                <a:cs typeface="Arial"/>
              </a:rPr>
              <a:t>« Christmas </a:t>
            </a:r>
            <a:r>
              <a:rPr lang="fr-FR" dirty="0" err="1" smtClean="0">
                <a:latin typeface="Arial"/>
                <a:cs typeface="Arial"/>
              </a:rPr>
              <a:t>trees</a:t>
            </a:r>
            <a:r>
              <a:rPr lang="fr-FR" dirty="0" smtClean="0">
                <a:latin typeface="Arial"/>
                <a:cs typeface="Arial"/>
              </a:rPr>
              <a:t> » 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6" name="Image 5" descr="LETTRE_KERITYB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126590" y="2587984"/>
            <a:ext cx="3017410" cy="4270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rial"/>
                <a:cs typeface="Arial"/>
              </a:rPr>
              <a:t>Kérity</a:t>
            </a:r>
            <a:r>
              <a:rPr lang="fr-FR" dirty="0" smtClean="0">
                <a:latin typeface="Arial"/>
                <a:cs typeface="Arial"/>
              </a:rPr>
              <a:t> Online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None/>
            </a:pP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Official </a:t>
            </a:r>
            <a:r>
              <a:rPr lang="fr-FR" dirty="0" err="1" smtClean="0">
                <a:solidFill>
                  <a:srgbClr val="FF0000"/>
                </a:solidFill>
                <a:latin typeface="Arial"/>
                <a:cs typeface="Arial"/>
              </a:rPr>
              <a:t>Website</a:t>
            </a:r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  <a:hlinkClick r:id="rId2"/>
              </a:rPr>
              <a:t>www.kerity-lefilm.com</a:t>
            </a:r>
            <a:endParaRPr lang="fr-FR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buNone/>
            </a:pPr>
            <a:r>
              <a:rPr lang="fr-FR" dirty="0" err="1" smtClean="0">
                <a:latin typeface="Arial"/>
                <a:cs typeface="Arial"/>
              </a:rPr>
              <a:t>designed</a:t>
            </a:r>
            <a:r>
              <a:rPr lang="fr-FR" dirty="0" smtClean="0">
                <a:latin typeface="Arial"/>
                <a:cs typeface="Arial"/>
              </a:rPr>
              <a:t> </a:t>
            </a:r>
            <a:r>
              <a:rPr lang="fr-FR" dirty="0">
                <a:latin typeface="Arial"/>
                <a:cs typeface="Arial"/>
              </a:rPr>
              <a:t>by </a:t>
            </a:r>
            <a:r>
              <a:rPr lang="fr-FR" dirty="0" err="1" smtClean="0">
                <a:latin typeface="Arial"/>
                <a:cs typeface="Arial"/>
              </a:rPr>
              <a:t>Supergazol</a:t>
            </a:r>
            <a:endParaRPr lang="fr-FR" dirty="0" smtClean="0">
              <a:latin typeface="Arial"/>
              <a:cs typeface="Arial"/>
            </a:endParaRPr>
          </a:p>
          <a:p>
            <a:pPr>
              <a:buNone/>
            </a:pPr>
            <a:r>
              <a:rPr lang="fr-FR" dirty="0" smtClean="0">
                <a:latin typeface="Arial"/>
                <a:cs typeface="Arial"/>
              </a:rPr>
              <a:t>3 axes :   </a:t>
            </a:r>
          </a:p>
          <a:p>
            <a:pPr lvl="0"/>
            <a:r>
              <a:rPr lang="fr-FR" dirty="0" smtClean="0">
                <a:latin typeface="Arial"/>
                <a:cs typeface="Arial"/>
              </a:rPr>
              <a:t>Professional</a:t>
            </a:r>
          </a:p>
          <a:p>
            <a:pPr lvl="0"/>
            <a:r>
              <a:rPr lang="fr-FR" dirty="0" err="1" smtClean="0">
                <a:latin typeface="Arial"/>
                <a:cs typeface="Arial"/>
              </a:rPr>
              <a:t>Edu-tainment</a:t>
            </a:r>
            <a:r>
              <a:rPr lang="fr-FR" dirty="0" smtClean="0">
                <a:latin typeface="Arial"/>
                <a:cs typeface="Arial"/>
              </a:rPr>
              <a:t> </a:t>
            </a:r>
          </a:p>
          <a:p>
            <a:pPr lvl="0"/>
            <a:r>
              <a:rPr lang="fr-FR" dirty="0" err="1" smtClean="0">
                <a:latin typeface="Arial"/>
                <a:cs typeface="Arial"/>
              </a:rPr>
              <a:t>Dynamism</a:t>
            </a:r>
            <a:r>
              <a:rPr lang="fr-FR" dirty="0" smtClean="0">
                <a:latin typeface="Arial"/>
                <a:cs typeface="Arial"/>
              </a:rPr>
              <a:t> &amp; building audience </a:t>
            </a:r>
            <a:r>
              <a:rPr lang="fr-FR" dirty="0" err="1" smtClean="0">
                <a:latin typeface="Arial"/>
                <a:cs typeface="Arial"/>
              </a:rPr>
              <a:t>loyalty</a:t>
            </a:r>
            <a:endParaRPr lang="fr-FR" dirty="0">
              <a:latin typeface="Arial"/>
              <a:cs typeface="Arial"/>
            </a:endParaRPr>
          </a:p>
        </p:txBody>
      </p:sp>
      <p:pic>
        <p:nvPicPr>
          <p:cNvPr id="4" name="Image 3" descr="Fri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86952"/>
            <a:ext cx="9144000" cy="1471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Espace Exploitant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9621" y="0"/>
            <a:ext cx="4124380" cy="5638800"/>
          </a:xfrm>
        </p:spPr>
      </p:pic>
      <p:pic>
        <p:nvPicPr>
          <p:cNvPr id="6" name="Image 5" descr="espace_ENSEIGNANT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46418" cy="5638800"/>
          </a:xfrm>
          <a:prstGeom prst="rect">
            <a:avLst/>
          </a:prstGeom>
        </p:spPr>
      </p:pic>
      <p:pic>
        <p:nvPicPr>
          <p:cNvPr id="4" name="Image 3" descr="Fris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86952"/>
            <a:ext cx="9144000" cy="1471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rial"/>
                <a:cs typeface="Arial"/>
              </a:rPr>
              <a:t>Media </a:t>
            </a:r>
            <a:r>
              <a:rPr lang="fr-FR" dirty="0" err="1" smtClean="0">
                <a:latin typeface="Arial"/>
                <a:cs typeface="Arial"/>
              </a:rPr>
              <a:t>partners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 err="1" smtClean="0"/>
              <a:t>Press</a:t>
            </a:r>
            <a:r>
              <a:rPr lang="fr-FR" sz="2800" dirty="0" smtClean="0"/>
              <a:t> : Télérama &amp; </a:t>
            </a:r>
            <a:r>
              <a:rPr lang="fr-FR" sz="2800" dirty="0" err="1" smtClean="0"/>
              <a:t>ParisMômes</a:t>
            </a:r>
            <a:endParaRPr lang="fr-FR" sz="2800" dirty="0" smtClean="0"/>
          </a:p>
          <a:p>
            <a:pPr>
              <a:buNone/>
            </a:pPr>
            <a:r>
              <a:rPr lang="fr-FR" sz="2800" dirty="0" smtClean="0"/>
              <a:t>  </a:t>
            </a:r>
            <a:endParaRPr lang="fr-FR" sz="2800" dirty="0"/>
          </a:p>
          <a:p>
            <a:r>
              <a:rPr lang="fr-FR" sz="2800" dirty="0"/>
              <a:t>TV : </a:t>
            </a:r>
            <a:r>
              <a:rPr lang="fr-FR" sz="2800" dirty="0" smtClean="0"/>
              <a:t>TIJI </a:t>
            </a:r>
          </a:p>
          <a:p>
            <a:pPr>
              <a:buNone/>
            </a:pPr>
            <a:r>
              <a:rPr lang="fr-FR" sz="2800" dirty="0" smtClean="0"/>
              <a:t> </a:t>
            </a:r>
            <a:endParaRPr lang="fr-FR" sz="2800" dirty="0"/>
          </a:p>
          <a:p>
            <a:r>
              <a:rPr lang="fr-FR" sz="2800" dirty="0"/>
              <a:t>RADIO : France </a:t>
            </a:r>
            <a:r>
              <a:rPr lang="fr-FR" sz="2800" dirty="0" smtClean="0"/>
              <a:t>Bleu </a:t>
            </a:r>
          </a:p>
          <a:p>
            <a:pPr>
              <a:buNone/>
            </a:pPr>
            <a:r>
              <a:rPr lang="fr-FR" sz="2800" dirty="0"/>
              <a:t> </a:t>
            </a:r>
            <a:endParaRPr lang="fr-FR" sz="2800" dirty="0" smtClean="0"/>
          </a:p>
          <a:p>
            <a:r>
              <a:rPr lang="fr-FR" sz="2800" dirty="0" err="1" smtClean="0"/>
              <a:t>Theaters</a:t>
            </a:r>
            <a:r>
              <a:rPr lang="fr-FR" sz="2800" dirty="0" smtClean="0"/>
              <a:t> network : AFCAE </a:t>
            </a:r>
            <a:r>
              <a:rPr lang="fr-FR" sz="2800" dirty="0"/>
              <a:t>jeunesse</a:t>
            </a:r>
          </a:p>
          <a:p>
            <a:endParaRPr lang="fr-FR" sz="2800" dirty="0"/>
          </a:p>
        </p:txBody>
      </p:sp>
      <p:pic>
        <p:nvPicPr>
          <p:cNvPr id="4" name="Image 3" descr="Fri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90639"/>
            <a:ext cx="9144000" cy="1471048"/>
          </a:xfrm>
          <a:prstGeom prst="rect">
            <a:avLst/>
          </a:prstGeom>
        </p:spPr>
      </p:pic>
      <p:pic>
        <p:nvPicPr>
          <p:cNvPr id="5" name="Image 4" descr="AFCAE quadri5x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4470400"/>
            <a:ext cx="1001994" cy="1021080"/>
          </a:xfrm>
          <a:prstGeom prst="rect">
            <a:avLst/>
          </a:prstGeom>
        </p:spPr>
      </p:pic>
      <p:pic>
        <p:nvPicPr>
          <p:cNvPr id="6" name="Image 5" descr="F-Bleu-V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336288" y="3657600"/>
            <a:ext cx="812800" cy="812800"/>
          </a:xfrm>
          <a:prstGeom prst="rect">
            <a:avLst/>
          </a:prstGeom>
        </p:spPr>
      </p:pic>
      <p:pic>
        <p:nvPicPr>
          <p:cNvPr id="7" name="Image 6" descr="TiJi RVB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2286000"/>
            <a:ext cx="1999488" cy="1272324"/>
          </a:xfrm>
          <a:prstGeom prst="rect">
            <a:avLst/>
          </a:prstGeom>
        </p:spPr>
      </p:pic>
      <p:pic>
        <p:nvPicPr>
          <p:cNvPr id="8" name="Image 7" descr="TELERAMA V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7030187" y="1600200"/>
            <a:ext cx="1656613" cy="624681"/>
          </a:xfrm>
          <a:prstGeom prst="rect">
            <a:avLst/>
          </a:prstGeom>
        </p:spPr>
      </p:pic>
      <p:pic>
        <p:nvPicPr>
          <p:cNvPr id="9" name="Image 8" descr="Parismomes+site+coul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6547140" y="2286000"/>
            <a:ext cx="2139660" cy="1016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rial"/>
                <a:cs typeface="Arial"/>
              </a:rPr>
              <a:t>Academic</a:t>
            </a:r>
            <a:r>
              <a:rPr lang="fr-FR" dirty="0" smtClean="0">
                <a:latin typeface="Arial"/>
                <a:cs typeface="Arial"/>
              </a:rPr>
              <a:t> </a:t>
            </a:r>
            <a:r>
              <a:rPr lang="fr-FR" dirty="0" err="1" smtClean="0">
                <a:latin typeface="Arial"/>
                <a:cs typeface="Arial"/>
              </a:rPr>
              <a:t>partnership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err="1" smtClean="0">
                <a:latin typeface="Arial"/>
                <a:cs typeface="Arial"/>
              </a:rPr>
              <a:t>Coordinated</a:t>
            </a:r>
            <a:r>
              <a:rPr lang="fr-FR" dirty="0" smtClean="0">
                <a:latin typeface="Arial"/>
                <a:cs typeface="Arial"/>
              </a:rPr>
              <a:t> by Parenthèse Cinéma </a:t>
            </a:r>
            <a:r>
              <a:rPr lang="fr-FR" dirty="0" err="1" smtClean="0">
                <a:latin typeface="Arial"/>
                <a:cs typeface="Arial"/>
              </a:rPr>
              <a:t>agency</a:t>
            </a:r>
            <a:endParaRPr lang="fr-FR" dirty="0">
              <a:latin typeface="Arial"/>
              <a:cs typeface="Arial"/>
            </a:endParaRPr>
          </a:p>
        </p:txBody>
      </p:sp>
      <p:pic>
        <p:nvPicPr>
          <p:cNvPr id="4" name="Image 3" descr="Fri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6952"/>
            <a:ext cx="9144000" cy="1471048"/>
          </a:xfrm>
          <a:prstGeom prst="rect">
            <a:avLst/>
          </a:prstGeom>
        </p:spPr>
      </p:pic>
      <p:pic>
        <p:nvPicPr>
          <p:cNvPr id="5" name="Image 4" descr="Kerity_Img034-005-012 RV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680" y="2509640"/>
            <a:ext cx="5120640" cy="2877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rial"/>
                <a:cs typeface="Arial"/>
              </a:rPr>
              <a:t>Books</a:t>
            </a:r>
            <a:endParaRPr lang="fr-FR" dirty="0">
              <a:latin typeface="Arial"/>
              <a:cs typeface="Arial"/>
            </a:endParaRPr>
          </a:p>
        </p:txBody>
      </p:sp>
      <p:pic>
        <p:nvPicPr>
          <p:cNvPr id="5" name="Espace réservé du contenu 4" descr="Albu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417638"/>
            <a:ext cx="2929128" cy="3599688"/>
          </a:xfrm>
        </p:spPr>
      </p:pic>
      <p:pic>
        <p:nvPicPr>
          <p:cNvPr id="4" name="Image 3" descr="Fri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86952"/>
            <a:ext cx="9144000" cy="1471048"/>
          </a:xfrm>
          <a:prstGeom prst="rect">
            <a:avLst/>
          </a:prstGeom>
        </p:spPr>
      </p:pic>
      <p:pic>
        <p:nvPicPr>
          <p:cNvPr id="6" name="Image 5" descr="Kerity_24x30+CDlgh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417638"/>
            <a:ext cx="2883408" cy="3599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haper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2478448"/>
          </a:xfrm>
          <a:prstGeom prst="rect">
            <a:avLst/>
          </a:prstGeom>
        </p:spPr>
      </p:pic>
      <p:pic>
        <p:nvPicPr>
          <p:cNvPr id="7" name="Image 6" descr="lou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141" y="256032"/>
            <a:ext cx="4518660" cy="1586484"/>
          </a:xfrm>
          <a:prstGeom prst="rect">
            <a:avLst/>
          </a:prstGeom>
        </p:spPr>
      </p:pic>
      <p:pic>
        <p:nvPicPr>
          <p:cNvPr id="8" name="Image 7" descr="nath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2680072"/>
            <a:ext cx="3767328" cy="264478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1906948"/>
            <a:ext cx="8229600" cy="1143000"/>
          </a:xfrm>
        </p:spPr>
        <p:txBody>
          <a:bodyPr/>
          <a:lstStyle/>
          <a:p>
            <a:r>
              <a:rPr lang="fr-FR" dirty="0" smtClean="0">
                <a:latin typeface="Arial"/>
                <a:cs typeface="Arial"/>
              </a:rPr>
              <a:t>First </a:t>
            </a:r>
            <a:r>
              <a:rPr lang="fr-FR" dirty="0" err="1" smtClean="0">
                <a:latin typeface="Arial"/>
                <a:cs typeface="Arial"/>
              </a:rPr>
              <a:t>Drawings</a:t>
            </a:r>
            <a:endParaRPr lang="fr-FR" dirty="0">
              <a:latin typeface="Arial"/>
              <a:cs typeface="Arial"/>
            </a:endParaRPr>
          </a:p>
        </p:txBody>
      </p:sp>
      <p:pic>
        <p:nvPicPr>
          <p:cNvPr id="9" name="Image 8" descr="Fris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86952"/>
            <a:ext cx="9144000" cy="1471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rial"/>
                <a:cs typeface="Arial"/>
              </a:rPr>
              <a:t>Exibitors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r>
              <a:rPr lang="fr-FR" dirty="0" smtClean="0">
                <a:latin typeface="Arial"/>
                <a:cs typeface="Arial"/>
              </a:rPr>
              <a:t>City </a:t>
            </a:r>
            <a:r>
              <a:rPr lang="fr-FR" dirty="0" err="1" smtClean="0">
                <a:latin typeface="Arial"/>
                <a:cs typeface="Arial"/>
              </a:rPr>
              <a:t>screen</a:t>
            </a:r>
            <a:endParaRPr lang="fr-FR" dirty="0" smtClean="0">
              <a:latin typeface="Arial"/>
              <a:cs typeface="Arial"/>
            </a:endParaRPr>
          </a:p>
          <a:p>
            <a:pPr>
              <a:buNone/>
            </a:pPr>
            <a:endParaRPr lang="fr-FR" dirty="0" smtClean="0">
              <a:latin typeface="Arial"/>
              <a:cs typeface="Arial"/>
            </a:endParaRPr>
          </a:p>
          <a:p>
            <a:r>
              <a:rPr lang="fr-FR" dirty="0" err="1" smtClean="0">
                <a:latin typeface="Arial"/>
                <a:cs typeface="Arial"/>
              </a:rPr>
              <a:t>Arthouse</a:t>
            </a:r>
            <a:r>
              <a:rPr lang="fr-FR" dirty="0" smtClean="0">
                <a:latin typeface="Arial"/>
                <a:cs typeface="Arial"/>
              </a:rPr>
              <a:t> sites</a:t>
            </a:r>
          </a:p>
          <a:p>
            <a:pPr>
              <a:buNone/>
            </a:pPr>
            <a:endParaRPr lang="fr-FR" dirty="0" smtClean="0">
              <a:latin typeface="Arial"/>
              <a:cs typeface="Arial"/>
            </a:endParaRPr>
          </a:p>
          <a:p>
            <a:r>
              <a:rPr lang="fr-FR" dirty="0" smtClean="0">
                <a:latin typeface="Arial"/>
                <a:cs typeface="Arial"/>
              </a:rPr>
              <a:t>Multiplexes</a:t>
            </a:r>
          </a:p>
          <a:p>
            <a:endParaRPr lang="fr-FR" dirty="0">
              <a:latin typeface="Arial"/>
              <a:cs typeface="Arial"/>
            </a:endParaRPr>
          </a:p>
        </p:txBody>
      </p:sp>
      <p:pic>
        <p:nvPicPr>
          <p:cNvPr id="4" name="Image 3" descr="Fri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6952"/>
            <a:ext cx="9144000" cy="1471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rial"/>
                <a:cs typeface="Arial"/>
              </a:rPr>
              <a:t>Release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 err="1">
                <a:latin typeface="Arial"/>
                <a:cs typeface="Arial"/>
              </a:rPr>
              <a:t>Released</a:t>
            </a:r>
            <a:r>
              <a:rPr lang="fr-FR" sz="2800" dirty="0">
                <a:latin typeface="Arial"/>
                <a:cs typeface="Arial"/>
              </a:rPr>
              <a:t> on 220 </a:t>
            </a:r>
            <a:r>
              <a:rPr lang="fr-FR" sz="2800" dirty="0" err="1">
                <a:latin typeface="Arial"/>
                <a:cs typeface="Arial"/>
              </a:rPr>
              <a:t>screens</a:t>
            </a:r>
            <a:r>
              <a:rPr lang="fr-FR" sz="2800" dirty="0" smtClean="0">
                <a:latin typeface="Arial"/>
                <a:cs typeface="Arial"/>
              </a:rPr>
              <a:t> </a:t>
            </a:r>
          </a:p>
          <a:p>
            <a:r>
              <a:rPr lang="fr-FR" sz="2800" dirty="0" err="1" smtClean="0">
                <a:latin typeface="Arial"/>
                <a:cs typeface="Arial"/>
              </a:rPr>
              <a:t>arthouse</a:t>
            </a:r>
            <a:r>
              <a:rPr lang="fr-FR" sz="2800" dirty="0" smtClean="0">
                <a:latin typeface="Arial"/>
                <a:cs typeface="Arial"/>
              </a:rPr>
              <a:t> </a:t>
            </a:r>
            <a:r>
              <a:rPr lang="fr-FR" sz="2800" dirty="0" err="1" smtClean="0">
                <a:latin typeface="Arial"/>
                <a:cs typeface="Arial"/>
              </a:rPr>
              <a:t>theaters</a:t>
            </a:r>
            <a:r>
              <a:rPr lang="fr-FR" sz="2800" dirty="0" smtClean="0">
                <a:latin typeface="Arial"/>
                <a:cs typeface="Arial"/>
              </a:rPr>
              <a:t> </a:t>
            </a:r>
            <a:r>
              <a:rPr lang="fr-FR" sz="2800" dirty="0">
                <a:latin typeface="Arial"/>
                <a:cs typeface="Arial"/>
              </a:rPr>
              <a:t>and multiplexes</a:t>
            </a:r>
          </a:p>
          <a:p>
            <a:r>
              <a:rPr lang="fr-FR" sz="2800" dirty="0">
                <a:latin typeface="Arial"/>
                <a:cs typeface="Arial"/>
              </a:rPr>
              <a:t>Box office </a:t>
            </a:r>
            <a:r>
              <a:rPr lang="fr-FR" sz="2800" dirty="0" err="1">
                <a:latin typeface="Arial"/>
                <a:cs typeface="Arial"/>
              </a:rPr>
              <a:t>estimates</a:t>
            </a:r>
            <a:r>
              <a:rPr lang="fr-FR" sz="2800" dirty="0">
                <a:latin typeface="Arial"/>
                <a:cs typeface="Arial"/>
              </a:rPr>
              <a:t> : 500 000 admissions</a:t>
            </a:r>
          </a:p>
          <a:p>
            <a:r>
              <a:rPr lang="fr-FR" sz="2800" dirty="0" err="1">
                <a:latin typeface="Arial"/>
                <a:cs typeface="Arial"/>
              </a:rPr>
              <a:t>Actual</a:t>
            </a:r>
            <a:r>
              <a:rPr lang="fr-FR" sz="2800" dirty="0">
                <a:latin typeface="Arial"/>
                <a:cs typeface="Arial"/>
              </a:rPr>
              <a:t> </a:t>
            </a:r>
            <a:r>
              <a:rPr lang="fr-FR" sz="2800" dirty="0" err="1">
                <a:latin typeface="Arial"/>
                <a:cs typeface="Arial"/>
              </a:rPr>
              <a:t>result</a:t>
            </a:r>
            <a:r>
              <a:rPr lang="fr-FR" sz="2800" dirty="0">
                <a:latin typeface="Arial"/>
                <a:cs typeface="Arial"/>
              </a:rPr>
              <a:t> : 500 000 admissions </a:t>
            </a:r>
            <a:r>
              <a:rPr lang="fr-FR" sz="2800" dirty="0" err="1">
                <a:latin typeface="Arial"/>
                <a:cs typeface="Arial"/>
              </a:rPr>
              <a:t>after</a:t>
            </a:r>
            <a:r>
              <a:rPr lang="fr-FR" sz="2800" dirty="0">
                <a:latin typeface="Arial"/>
                <a:cs typeface="Arial"/>
              </a:rPr>
              <a:t> 6 </a:t>
            </a:r>
            <a:r>
              <a:rPr lang="fr-FR" sz="2800" dirty="0" err="1">
                <a:latin typeface="Arial"/>
                <a:cs typeface="Arial"/>
              </a:rPr>
              <a:t>months</a:t>
            </a:r>
            <a:endParaRPr lang="fr-FR" sz="2800" dirty="0">
              <a:latin typeface="Arial"/>
              <a:cs typeface="Arial"/>
            </a:endParaRPr>
          </a:p>
          <a:p>
            <a:r>
              <a:rPr lang="fr-FR" sz="2800" dirty="0">
                <a:latin typeface="Arial"/>
                <a:cs typeface="Arial"/>
              </a:rPr>
              <a:t>Final </a:t>
            </a:r>
            <a:r>
              <a:rPr lang="fr-FR" sz="2800" dirty="0" err="1">
                <a:latin typeface="Arial"/>
                <a:cs typeface="Arial"/>
              </a:rPr>
              <a:t>estimate</a:t>
            </a:r>
            <a:r>
              <a:rPr lang="fr-FR" sz="2800" dirty="0">
                <a:latin typeface="Arial"/>
                <a:cs typeface="Arial"/>
              </a:rPr>
              <a:t> : 600 000 admissions</a:t>
            </a:r>
          </a:p>
          <a:p>
            <a:r>
              <a:rPr lang="fr-FR" sz="2800" dirty="0">
                <a:latin typeface="Arial"/>
                <a:cs typeface="Arial"/>
              </a:rPr>
              <a:t>DVD by</a:t>
            </a:r>
            <a:r>
              <a:rPr lang="fr-FR" sz="2800" dirty="0" smtClean="0">
                <a:latin typeface="Arial"/>
                <a:cs typeface="Arial"/>
              </a:rPr>
              <a:t> Studio Canal </a:t>
            </a:r>
            <a:r>
              <a:rPr lang="fr-FR" sz="2800" dirty="0" err="1">
                <a:latin typeface="Arial"/>
                <a:cs typeface="Arial"/>
              </a:rPr>
              <a:t>released</a:t>
            </a:r>
            <a:r>
              <a:rPr lang="fr-FR" sz="2800" dirty="0" smtClean="0">
                <a:latin typeface="Arial"/>
                <a:cs typeface="Arial"/>
              </a:rPr>
              <a:t> in April </a:t>
            </a:r>
            <a:r>
              <a:rPr lang="fr-FR" sz="2800" dirty="0">
                <a:latin typeface="Arial"/>
                <a:cs typeface="Arial"/>
              </a:rPr>
              <a:t>2010</a:t>
            </a:r>
            <a:r>
              <a:rPr lang="fr-FR" sz="2800" dirty="0" smtClean="0">
                <a:latin typeface="Arial"/>
                <a:cs typeface="Arial"/>
              </a:rPr>
              <a:t> </a:t>
            </a:r>
            <a:endParaRPr lang="fr-FR" sz="2800" dirty="0">
              <a:latin typeface="Arial"/>
              <a:cs typeface="Arial"/>
            </a:endParaRPr>
          </a:p>
        </p:txBody>
      </p:sp>
      <p:pic>
        <p:nvPicPr>
          <p:cNvPr id="4" name="Image 3" descr="Fri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6952"/>
            <a:ext cx="9144000" cy="1471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rial"/>
                <a:cs typeface="Arial"/>
              </a:rPr>
              <a:t>Acquisition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>
                <a:latin typeface="Arial"/>
                <a:cs typeface="Arial"/>
              </a:rPr>
              <a:t>Bought</a:t>
            </a:r>
            <a:r>
              <a:rPr lang="fr-FR" dirty="0">
                <a:latin typeface="Arial"/>
                <a:cs typeface="Arial"/>
              </a:rPr>
              <a:t> in </a:t>
            </a:r>
            <a:r>
              <a:rPr lang="fr-FR" dirty="0" err="1">
                <a:latin typeface="Arial"/>
                <a:cs typeface="Arial"/>
              </a:rPr>
              <a:t>November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smtClean="0">
                <a:latin typeface="Arial"/>
                <a:cs typeface="Arial"/>
              </a:rPr>
              <a:t>2008</a:t>
            </a:r>
          </a:p>
          <a:p>
            <a:pPr>
              <a:buNone/>
            </a:pPr>
            <a:r>
              <a:rPr lang="fr-FR" dirty="0" smtClean="0">
                <a:latin typeface="Arial"/>
                <a:cs typeface="Arial"/>
              </a:rPr>
              <a:t> </a:t>
            </a:r>
          </a:p>
          <a:p>
            <a:r>
              <a:rPr lang="fr-FR" dirty="0" err="1" smtClean="0">
                <a:latin typeface="Arial"/>
                <a:cs typeface="Arial"/>
              </a:rPr>
              <a:t>At</a:t>
            </a:r>
            <a:r>
              <a:rPr lang="fr-FR" dirty="0" smtClean="0">
                <a:latin typeface="Arial"/>
                <a:cs typeface="Arial"/>
              </a:rPr>
              <a:t> a </a:t>
            </a:r>
            <a:r>
              <a:rPr lang="fr-FR" dirty="0" err="1" smtClean="0">
                <a:latin typeface="Arial"/>
                <a:cs typeface="Arial"/>
              </a:rPr>
              <a:t>very</a:t>
            </a:r>
            <a:r>
              <a:rPr lang="fr-FR" dirty="0" smtClean="0">
                <a:latin typeface="Arial"/>
                <a:cs typeface="Arial"/>
              </a:rPr>
              <a:t> </a:t>
            </a:r>
            <a:r>
              <a:rPr lang="fr-FR" dirty="0" err="1" smtClean="0">
                <a:latin typeface="Arial"/>
                <a:cs typeface="Arial"/>
              </a:rPr>
              <a:t>early</a:t>
            </a:r>
            <a:r>
              <a:rPr lang="fr-FR" dirty="0" smtClean="0">
                <a:latin typeface="Arial"/>
                <a:cs typeface="Arial"/>
              </a:rPr>
              <a:t> stage </a:t>
            </a:r>
          </a:p>
          <a:p>
            <a:r>
              <a:rPr lang="fr-FR" dirty="0" smtClean="0">
                <a:latin typeface="Arial"/>
                <a:cs typeface="Arial"/>
              </a:rPr>
              <a:t>(script + a few </a:t>
            </a:r>
            <a:r>
              <a:rPr lang="fr-FR" dirty="0" err="1" smtClean="0">
                <a:latin typeface="Arial"/>
                <a:cs typeface="Arial"/>
              </a:rPr>
              <a:t>drawings</a:t>
            </a:r>
            <a:r>
              <a:rPr lang="fr-FR" dirty="0" smtClean="0">
                <a:latin typeface="Arial"/>
                <a:cs typeface="Arial"/>
              </a:rPr>
              <a:t>)</a:t>
            </a:r>
          </a:p>
          <a:p>
            <a:pPr>
              <a:buNone/>
            </a:pPr>
            <a:endParaRPr lang="fr-FR" dirty="0" smtClean="0">
              <a:latin typeface="Arial"/>
              <a:cs typeface="Arial"/>
            </a:endParaRPr>
          </a:p>
          <a:p>
            <a:r>
              <a:rPr lang="fr-FR" dirty="0" err="1">
                <a:latin typeface="Arial"/>
                <a:cs typeface="Arial"/>
              </a:rPr>
              <a:t>Only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theatrical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rights</a:t>
            </a:r>
            <a:r>
              <a:rPr lang="fr-FR" dirty="0" smtClean="0">
                <a:latin typeface="Arial"/>
                <a:cs typeface="Arial"/>
              </a:rPr>
              <a:t> </a:t>
            </a:r>
            <a:endParaRPr lang="fr-FR" dirty="0">
              <a:latin typeface="Arial"/>
              <a:cs typeface="Arial"/>
            </a:endParaRPr>
          </a:p>
        </p:txBody>
      </p:sp>
      <p:pic>
        <p:nvPicPr>
          <p:cNvPr id="4" name="Image 3" descr="Fri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6952"/>
            <a:ext cx="9144000" cy="1471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rial"/>
                <a:cs typeface="Arial"/>
              </a:rPr>
              <a:t>Box office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>
                <a:latin typeface="Arial"/>
                <a:cs typeface="Arial"/>
              </a:rPr>
              <a:t>Released</a:t>
            </a:r>
            <a:r>
              <a:rPr lang="fr-FR" dirty="0">
                <a:latin typeface="Arial"/>
                <a:cs typeface="Arial"/>
              </a:rPr>
              <a:t> on</a:t>
            </a:r>
            <a:r>
              <a:rPr lang="fr-FR" dirty="0" smtClean="0">
                <a:latin typeface="Arial"/>
                <a:cs typeface="Arial"/>
              </a:rPr>
              <a:t> </a:t>
            </a:r>
            <a:r>
              <a:rPr lang="fr-FR" dirty="0" err="1" smtClean="0">
                <a:latin typeface="Arial"/>
                <a:cs typeface="Arial"/>
              </a:rPr>
              <a:t>December</a:t>
            </a:r>
            <a:r>
              <a:rPr lang="fr-FR" dirty="0" smtClean="0">
                <a:latin typeface="Arial"/>
                <a:cs typeface="Arial"/>
              </a:rPr>
              <a:t> 16th 2009</a:t>
            </a:r>
          </a:p>
          <a:p>
            <a:endParaRPr lang="fr-FR" dirty="0" smtClean="0">
              <a:latin typeface="Arial"/>
              <a:cs typeface="Arial"/>
            </a:endParaRPr>
          </a:p>
          <a:p>
            <a:r>
              <a:rPr lang="fr-FR" dirty="0" smtClean="0">
                <a:latin typeface="Arial"/>
                <a:cs typeface="Arial"/>
              </a:rPr>
              <a:t>220 </a:t>
            </a:r>
            <a:r>
              <a:rPr lang="fr-FR" dirty="0" err="1" smtClean="0">
                <a:latin typeface="Arial"/>
                <a:cs typeface="Arial"/>
              </a:rPr>
              <a:t>prints</a:t>
            </a:r>
            <a:endParaRPr lang="fr-FR" dirty="0" smtClean="0">
              <a:latin typeface="Arial"/>
              <a:cs typeface="Arial"/>
            </a:endParaRPr>
          </a:p>
          <a:p>
            <a:pPr>
              <a:buNone/>
            </a:pPr>
            <a:r>
              <a:rPr lang="fr-FR" dirty="0" smtClean="0">
                <a:latin typeface="Arial"/>
                <a:cs typeface="Arial"/>
              </a:rPr>
              <a:t> </a:t>
            </a:r>
          </a:p>
          <a:p>
            <a:r>
              <a:rPr lang="fr-FR" dirty="0" smtClean="0">
                <a:latin typeface="Arial"/>
                <a:cs typeface="Arial"/>
              </a:rPr>
              <a:t>500 </a:t>
            </a:r>
            <a:r>
              <a:rPr lang="fr-FR" dirty="0">
                <a:latin typeface="Arial"/>
                <a:cs typeface="Arial"/>
              </a:rPr>
              <a:t>000 admissions</a:t>
            </a:r>
            <a:r>
              <a:rPr lang="fr-FR" dirty="0"/>
              <a:t> </a:t>
            </a:r>
          </a:p>
        </p:txBody>
      </p:sp>
      <p:pic>
        <p:nvPicPr>
          <p:cNvPr id="4" name="Image 3" descr="Fri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6952"/>
            <a:ext cx="9144000" cy="1471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rial"/>
                <a:cs typeface="Arial"/>
              </a:rPr>
              <a:t>Marketing </a:t>
            </a:r>
            <a:r>
              <a:rPr lang="fr-FR" dirty="0" err="1" smtClean="0">
                <a:latin typeface="Arial"/>
                <a:cs typeface="Arial"/>
              </a:rPr>
              <a:t>strategy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>
                <a:latin typeface="Arial"/>
                <a:cs typeface="Arial"/>
              </a:rPr>
              <a:t>Positioning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 smtClean="0">
                <a:latin typeface="Arial"/>
                <a:cs typeface="Arial"/>
              </a:rPr>
              <a:t>statement</a:t>
            </a:r>
            <a:endParaRPr lang="fr-FR" dirty="0" smtClean="0">
              <a:latin typeface="Arial"/>
              <a:cs typeface="Arial"/>
            </a:endParaRPr>
          </a:p>
          <a:p>
            <a:pPr>
              <a:buNone/>
            </a:pPr>
            <a:r>
              <a:rPr lang="fr-FR" dirty="0" smtClean="0">
                <a:latin typeface="Arial"/>
                <a:cs typeface="Arial"/>
              </a:rPr>
              <a:t> </a:t>
            </a:r>
          </a:p>
          <a:p>
            <a:r>
              <a:rPr lang="fr-FR" dirty="0">
                <a:latin typeface="Arial"/>
                <a:cs typeface="Arial"/>
              </a:rPr>
              <a:t>Target audience : 6 to </a:t>
            </a:r>
            <a:r>
              <a:rPr lang="fr-FR" dirty="0" smtClean="0">
                <a:latin typeface="Arial"/>
                <a:cs typeface="Arial"/>
              </a:rPr>
              <a:t>8 </a:t>
            </a:r>
            <a:r>
              <a:rPr lang="fr-FR" dirty="0" err="1" smtClean="0">
                <a:latin typeface="Arial"/>
                <a:cs typeface="Arial"/>
              </a:rPr>
              <a:t>year-old</a:t>
            </a:r>
            <a:r>
              <a:rPr lang="fr-FR" dirty="0" smtClean="0">
                <a:latin typeface="Arial"/>
                <a:cs typeface="Arial"/>
              </a:rPr>
              <a:t> </a:t>
            </a:r>
            <a:r>
              <a:rPr lang="fr-FR" dirty="0" err="1" smtClean="0">
                <a:latin typeface="Arial"/>
                <a:cs typeface="Arial"/>
              </a:rPr>
              <a:t>children</a:t>
            </a:r>
            <a:r>
              <a:rPr lang="fr-FR" dirty="0" smtClean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with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smtClean="0">
                <a:latin typeface="Arial"/>
                <a:cs typeface="Arial"/>
              </a:rPr>
              <a:t>parents prescription</a:t>
            </a:r>
          </a:p>
          <a:p>
            <a:pPr>
              <a:buNone/>
            </a:pPr>
            <a:endParaRPr lang="fr-FR" dirty="0" smtClean="0">
              <a:latin typeface="Arial"/>
              <a:cs typeface="Arial"/>
            </a:endParaRPr>
          </a:p>
          <a:p>
            <a:r>
              <a:rPr lang="fr-FR" dirty="0" err="1">
                <a:latin typeface="Arial"/>
                <a:cs typeface="Arial"/>
              </a:rPr>
              <a:t>Secondary</a:t>
            </a:r>
            <a:r>
              <a:rPr lang="fr-FR" dirty="0">
                <a:latin typeface="Arial"/>
                <a:cs typeface="Arial"/>
              </a:rPr>
              <a:t> audience : fan of Rebecca </a:t>
            </a:r>
            <a:r>
              <a:rPr lang="fr-FR" dirty="0" err="1">
                <a:latin typeface="Arial"/>
                <a:cs typeface="Arial"/>
              </a:rPr>
              <a:t>Dautremer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work</a:t>
            </a:r>
            <a:r>
              <a:rPr lang="fr-FR" dirty="0">
                <a:latin typeface="Arial"/>
                <a:cs typeface="Arial"/>
              </a:rPr>
              <a:t> and books.</a:t>
            </a:r>
          </a:p>
          <a:p>
            <a:endParaRPr lang="fr-FR" dirty="0"/>
          </a:p>
        </p:txBody>
      </p:sp>
      <p:pic>
        <p:nvPicPr>
          <p:cNvPr id="4" name="Image 3" descr="Fri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6952"/>
            <a:ext cx="9144000" cy="1471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rial"/>
                <a:cs typeface="Arial"/>
              </a:rPr>
              <a:t>Release budget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r>
              <a:rPr lang="fr-FR" dirty="0">
                <a:latin typeface="Arial"/>
                <a:cs typeface="Arial"/>
              </a:rPr>
              <a:t>Total of P&amp;A (</a:t>
            </a:r>
            <a:r>
              <a:rPr lang="fr-FR" dirty="0" err="1">
                <a:latin typeface="Arial"/>
                <a:cs typeface="Arial"/>
              </a:rPr>
              <a:t>prints</a:t>
            </a:r>
            <a:r>
              <a:rPr lang="fr-FR" dirty="0">
                <a:latin typeface="Arial"/>
                <a:cs typeface="Arial"/>
              </a:rPr>
              <a:t> and </a:t>
            </a:r>
            <a:r>
              <a:rPr lang="fr-FR" dirty="0" err="1">
                <a:latin typeface="Arial"/>
                <a:cs typeface="Arial"/>
              </a:rPr>
              <a:t>advertising</a:t>
            </a:r>
            <a:r>
              <a:rPr lang="fr-FR" dirty="0">
                <a:latin typeface="Arial"/>
                <a:cs typeface="Arial"/>
              </a:rPr>
              <a:t>)</a:t>
            </a:r>
            <a:r>
              <a:rPr lang="fr-FR" dirty="0" smtClean="0">
                <a:latin typeface="Arial"/>
                <a:cs typeface="Arial"/>
              </a:rPr>
              <a:t> : </a:t>
            </a:r>
          </a:p>
          <a:p>
            <a:pPr>
              <a:buNone/>
            </a:pPr>
            <a:r>
              <a:rPr lang="fr-FR" dirty="0" smtClean="0">
                <a:latin typeface="Arial"/>
                <a:cs typeface="Arial"/>
              </a:rPr>
              <a:t> </a:t>
            </a:r>
            <a:r>
              <a:rPr lang="fr-FR" dirty="0" smtClean="0">
                <a:latin typeface="Arial"/>
                <a:cs typeface="Arial"/>
              </a:rPr>
              <a:t>60</a:t>
            </a:r>
            <a:r>
              <a:rPr lang="fr-FR" dirty="0" smtClean="0">
                <a:latin typeface="Arial"/>
                <a:cs typeface="Arial"/>
              </a:rPr>
              <a:t>0 </a:t>
            </a:r>
            <a:r>
              <a:rPr lang="fr-FR" dirty="0">
                <a:latin typeface="Arial"/>
                <a:cs typeface="Arial"/>
              </a:rPr>
              <a:t>000 </a:t>
            </a:r>
            <a:r>
              <a:rPr lang="fr-FR" dirty="0" smtClean="0">
                <a:latin typeface="Arial"/>
                <a:cs typeface="Arial"/>
              </a:rPr>
              <a:t>euros</a:t>
            </a:r>
          </a:p>
          <a:p>
            <a:endParaRPr lang="fr-FR" dirty="0" smtClean="0">
              <a:latin typeface="Arial"/>
              <a:cs typeface="Arial"/>
            </a:endParaRPr>
          </a:p>
          <a:p>
            <a:r>
              <a:rPr lang="fr-FR" dirty="0">
                <a:latin typeface="Arial"/>
                <a:cs typeface="Arial"/>
              </a:rPr>
              <a:t>MG : 300 000 euros</a:t>
            </a:r>
          </a:p>
          <a:p>
            <a:endParaRPr lang="fr-FR" dirty="0"/>
          </a:p>
        </p:txBody>
      </p:sp>
      <p:pic>
        <p:nvPicPr>
          <p:cNvPr id="4" name="Image 3" descr="Fri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6952"/>
            <a:ext cx="9144000" cy="1471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rial"/>
                <a:cs typeface="Arial"/>
              </a:rPr>
              <a:t>Promotional</a:t>
            </a:r>
            <a:r>
              <a:rPr lang="fr-FR" dirty="0" smtClean="0">
                <a:latin typeface="Arial"/>
                <a:cs typeface="Arial"/>
              </a:rPr>
              <a:t> </a:t>
            </a:r>
            <a:r>
              <a:rPr lang="fr-FR" dirty="0" err="1" smtClean="0">
                <a:latin typeface="Arial"/>
                <a:cs typeface="Arial"/>
              </a:rPr>
              <a:t>material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err="1">
                <a:latin typeface="Arial"/>
                <a:cs typeface="Arial"/>
              </a:rPr>
              <a:t>We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 smtClean="0">
                <a:latin typeface="Arial"/>
                <a:cs typeface="Arial"/>
              </a:rPr>
              <a:t>created</a:t>
            </a:r>
            <a:r>
              <a:rPr lang="fr-FR" dirty="0" smtClean="0">
                <a:latin typeface="Arial"/>
                <a:cs typeface="Arial"/>
              </a:rPr>
              <a:t> </a:t>
            </a:r>
            <a:r>
              <a:rPr lang="fr-FR" dirty="0">
                <a:latin typeface="Arial"/>
                <a:cs typeface="Arial"/>
              </a:rPr>
              <a:t>and </a:t>
            </a:r>
            <a:r>
              <a:rPr lang="fr-FR" dirty="0" err="1" smtClean="0">
                <a:latin typeface="Arial"/>
                <a:cs typeface="Arial"/>
              </a:rPr>
              <a:t>produced</a:t>
            </a:r>
            <a:r>
              <a:rPr lang="fr-FR" dirty="0" smtClean="0">
                <a:latin typeface="Arial"/>
                <a:cs typeface="Arial"/>
              </a:rPr>
              <a:t> all </a:t>
            </a:r>
            <a:r>
              <a:rPr lang="fr-FR" dirty="0">
                <a:latin typeface="Arial"/>
                <a:cs typeface="Arial"/>
              </a:rPr>
              <a:t>the </a:t>
            </a:r>
            <a:r>
              <a:rPr lang="fr-FR" dirty="0" err="1" smtClean="0">
                <a:latin typeface="Arial"/>
                <a:cs typeface="Arial"/>
              </a:rPr>
              <a:t>materials</a:t>
            </a:r>
            <a:r>
              <a:rPr lang="fr-FR" dirty="0" smtClean="0">
                <a:latin typeface="Arial"/>
                <a:cs typeface="Arial"/>
              </a:rPr>
              <a:t> :</a:t>
            </a:r>
          </a:p>
          <a:p>
            <a:pPr>
              <a:buNone/>
            </a:pPr>
            <a:endParaRPr lang="fr-FR" dirty="0" smtClean="0">
              <a:latin typeface="Arial"/>
              <a:cs typeface="Arial"/>
            </a:endParaRPr>
          </a:p>
          <a:p>
            <a:r>
              <a:rPr lang="fr-FR" dirty="0">
                <a:latin typeface="Arial"/>
                <a:cs typeface="Arial"/>
              </a:rPr>
              <a:t>Teaser</a:t>
            </a:r>
          </a:p>
          <a:p>
            <a:r>
              <a:rPr lang="fr-FR" dirty="0" err="1">
                <a:latin typeface="Arial"/>
                <a:cs typeface="Arial"/>
              </a:rPr>
              <a:t>Trailer</a:t>
            </a:r>
            <a:endParaRPr lang="fr-FR" dirty="0">
              <a:latin typeface="Arial"/>
              <a:cs typeface="Arial"/>
            </a:endParaRPr>
          </a:p>
          <a:p>
            <a:r>
              <a:rPr lang="fr-FR" dirty="0">
                <a:latin typeface="Arial"/>
                <a:cs typeface="Arial"/>
              </a:rPr>
              <a:t>Poster</a:t>
            </a:r>
          </a:p>
          <a:p>
            <a:endParaRPr lang="fr-FR" dirty="0"/>
          </a:p>
        </p:txBody>
      </p:sp>
      <p:pic>
        <p:nvPicPr>
          <p:cNvPr id="5" name="Image 4" descr="Fri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6952"/>
            <a:ext cx="9144000" cy="1471048"/>
          </a:xfrm>
          <a:prstGeom prst="rect">
            <a:avLst/>
          </a:prstGeom>
        </p:spPr>
      </p:pic>
      <p:pic>
        <p:nvPicPr>
          <p:cNvPr id="6" name="Image 5" descr="Affiche Kerityb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561" y="2133600"/>
            <a:ext cx="2581439" cy="3442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rial"/>
                <a:cs typeface="Arial"/>
              </a:rPr>
              <a:t>Poster </a:t>
            </a:r>
            <a:r>
              <a:rPr lang="fr-FR" dirty="0" err="1" smtClean="0">
                <a:latin typeface="Arial"/>
                <a:cs typeface="Arial"/>
              </a:rPr>
              <a:t>campaign</a:t>
            </a:r>
            <a:endParaRPr lang="fr-FR" dirty="0">
              <a:latin typeface="Arial"/>
              <a:cs typeface="Arial"/>
            </a:endParaRPr>
          </a:p>
        </p:txBody>
      </p:sp>
      <p:pic>
        <p:nvPicPr>
          <p:cNvPr id="6" name="Image 5" descr="Colmo ex kerit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2362200"/>
            <a:ext cx="4419600" cy="3314700"/>
          </a:xfrm>
          <a:prstGeom prst="rect">
            <a:avLst/>
          </a:prstGeom>
        </p:spPr>
      </p:pic>
      <p:pic>
        <p:nvPicPr>
          <p:cNvPr id="7" name="Image 6" descr="Ex Muppy kerit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417638"/>
            <a:ext cx="5410200" cy="2770022"/>
          </a:xfrm>
          <a:prstGeom prst="rect">
            <a:avLst/>
          </a:prstGeom>
        </p:spPr>
      </p:pic>
      <p:pic>
        <p:nvPicPr>
          <p:cNvPr id="5" name="Image 4" descr="Fris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5357870"/>
            <a:ext cx="9144000" cy="147104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1417638"/>
            <a:ext cx="411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latin typeface="Arial"/>
                <a:cs typeface="Arial"/>
              </a:rPr>
              <a:t>December</a:t>
            </a:r>
            <a:r>
              <a:rPr lang="fr-FR" sz="2800" dirty="0" smtClean="0">
                <a:latin typeface="Arial"/>
                <a:cs typeface="Arial"/>
              </a:rPr>
              <a:t> 8-15th </a:t>
            </a:r>
          </a:p>
          <a:p>
            <a:r>
              <a:rPr lang="fr-FR" sz="2800" dirty="0" smtClean="0">
                <a:latin typeface="Arial"/>
                <a:cs typeface="Arial"/>
              </a:rPr>
              <a:t>Paris</a:t>
            </a:r>
            <a:endParaRPr lang="fr-FR" sz="2800" dirty="0">
              <a:latin typeface="Arial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629400" y="4158734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/>
                <a:cs typeface="Arial"/>
              </a:rPr>
              <a:t>« </a:t>
            </a:r>
            <a:r>
              <a:rPr lang="fr-FR" dirty="0" err="1" smtClean="0">
                <a:latin typeface="Arial"/>
                <a:cs typeface="Arial"/>
              </a:rPr>
              <a:t>mupi</a:t>
            </a:r>
            <a:r>
              <a:rPr lang="fr-FR" dirty="0" smtClean="0">
                <a:latin typeface="Arial"/>
                <a:cs typeface="Arial"/>
              </a:rPr>
              <a:t> » JC Decaux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10" name="ZoneTexte 9"/>
          <p:cNvSpPr txBox="1"/>
          <p:nvPr/>
        </p:nvSpPr>
        <p:spPr>
          <a:xfrm rot="5400000">
            <a:off x="3346966" y="517320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/>
                <a:cs typeface="Arial"/>
              </a:rPr>
              <a:t>Colonne Morris</a:t>
            </a:r>
            <a:endParaRPr lang="fr-FR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rial"/>
                <a:cs typeface="Arial"/>
              </a:rPr>
              <a:t>Original </a:t>
            </a:r>
            <a:r>
              <a:rPr lang="fr-FR" dirty="0" err="1" smtClean="0">
                <a:latin typeface="Arial"/>
                <a:cs typeface="Arial"/>
              </a:rPr>
              <a:t>drawings</a:t>
            </a:r>
            <a:endParaRPr lang="fr-FR" dirty="0">
              <a:latin typeface="Arial"/>
              <a:cs typeface="Arial"/>
            </a:endParaRPr>
          </a:p>
        </p:txBody>
      </p:sp>
      <p:pic>
        <p:nvPicPr>
          <p:cNvPr id="5" name="Espace réservé du contenu 4" descr="Cauchema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823" y="1600200"/>
            <a:ext cx="8014353" cy="4525963"/>
          </a:xfrm>
        </p:spPr>
      </p:pic>
      <p:pic>
        <p:nvPicPr>
          <p:cNvPr id="4" name="Image 3" descr="Fri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86952"/>
            <a:ext cx="9144000" cy="1471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412</Words>
  <Application>Microsoft Macintosh PowerPoint</Application>
  <PresentationFormat>Présentation à l'écran (4:3)</PresentationFormat>
  <Paragraphs>97</Paragraphs>
  <Slides>21</Slides>
  <Notes>0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Thème Office</vt:lpstr>
      <vt:lpstr>A presentation by Laurence Petit, Haut et court Distribution  Annecy juin 2010</vt:lpstr>
      <vt:lpstr>First Drawings</vt:lpstr>
      <vt:lpstr>Acquisition</vt:lpstr>
      <vt:lpstr>Box office</vt:lpstr>
      <vt:lpstr>Marketing strategy</vt:lpstr>
      <vt:lpstr>Release budget</vt:lpstr>
      <vt:lpstr>Promotional material</vt:lpstr>
      <vt:lpstr>Poster campaign</vt:lpstr>
      <vt:lpstr>Original drawings</vt:lpstr>
      <vt:lpstr>Original drawings  </vt:lpstr>
      <vt:lpstr>Casting</vt:lpstr>
      <vt:lpstr>Broadcast</vt:lpstr>
      <vt:lpstr>Acclaimed unanimously by all the press supports ! </vt:lpstr>
      <vt:lpstr>Attract Exhibitors </vt:lpstr>
      <vt:lpstr>Kérity Online</vt:lpstr>
      <vt:lpstr>Diapositive 16</vt:lpstr>
      <vt:lpstr>Media partners</vt:lpstr>
      <vt:lpstr>Academic partnership</vt:lpstr>
      <vt:lpstr>Books</vt:lpstr>
      <vt:lpstr>Exibitors</vt:lpstr>
      <vt:lpstr>Release</vt:lpstr>
    </vt:vector>
  </TitlesOfParts>
  <Company>hetc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presentation by Laurence Petit, Haut et court Distribution  Annecy juin 2010</dc:title>
  <dc:creator>carolyno r</dc:creator>
  <cp:lastModifiedBy>carolyno r</cp:lastModifiedBy>
  <cp:revision>62</cp:revision>
  <cp:lastPrinted>2010-06-07T18:50:02Z</cp:lastPrinted>
  <dcterms:created xsi:type="dcterms:W3CDTF">2010-06-08T09:38:30Z</dcterms:created>
  <dcterms:modified xsi:type="dcterms:W3CDTF">2010-06-08T10:02:01Z</dcterms:modified>
</cp:coreProperties>
</file>